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4" r:id="rId6"/>
    <p:sldId id="268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4A63B-DDA0-4284-8DBF-084D0DFCC942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A0B7-370E-4553-A410-A93AE1DFA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AD18-E290-4797-A356-5EC85B4DD32E}" type="datetime1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5B25-0876-4CB9-B4FA-83C1C3EB509C}" type="datetime1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3951-8117-4B6B-AAB2-D13CA8DE5FFA}" type="datetime1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7A3-5966-40A4-85FA-CE78D34E0F90}" type="datetime1">
              <a:rPr lang="en-US" smtClean="0"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6B5A-03D8-4157-BAD9-985C3C563CF0}" type="datetime1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EEE-3FB4-4D82-8F3A-6F951FF687B7}" type="datetime1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80E-4BED-429C-BDDC-92B928E4DE2C}" type="datetime1">
              <a:rPr lang="en-US" smtClean="0"/>
              <a:t>6/21/2026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9C8-0F28-4657-872A-7BB97A1CFD1C}" type="datetime1">
              <a:rPr lang="en-US" smtClean="0"/>
              <a:t>6/21/2026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86AF-A4A7-4A59-A6C4-9BE7EC085E24}" type="datetime1">
              <a:rPr lang="en-US" smtClean="0"/>
              <a:t>6/21/2026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500B-EDB3-48F8-BD72-40D5D4476F4C}" type="datetime1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480-9B43-43BA-B89E-E3BD048F75AF}" type="datetime1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F7C8-A2D3-4AB2-86E2-A6D3DB18D34C}" type="datetime1">
              <a:rPr lang="en-US" smtClean="0"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6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6B3B5972-9655-1895-A6DF-75398B8F13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7965" r="-1" b="12525"/>
          <a:stretch>
            <a:fillRect/>
          </a:stretch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F2032-C030-4EFF-A631-41329ECE5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9345706" cy="3163864"/>
          </a:xfrm>
        </p:spPr>
        <p:txBody>
          <a:bodyPr>
            <a:noAutofit/>
          </a:bodyPr>
          <a:lstStyle/>
          <a:p>
            <a:pPr algn="l"/>
            <a:r>
              <a:rPr lang="en-US" sz="8800" b="1" dirty="0" err="1">
                <a:solidFill>
                  <a:srgbClr val="FFFFFF"/>
                </a:solidFill>
              </a:rPr>
              <a:t>Bemoedigingswoord</a:t>
            </a:r>
            <a:r>
              <a:rPr lang="en-US" sz="8800" b="1" dirty="0">
                <a:solidFill>
                  <a:srgbClr val="FFFFFF"/>
                </a:solidFill>
              </a:rPr>
              <a:t> </a:t>
            </a:r>
            <a:br>
              <a:rPr lang="en-US" sz="8800" b="1" dirty="0">
                <a:solidFill>
                  <a:srgbClr val="FFFFFF"/>
                </a:solidFill>
              </a:rPr>
            </a:br>
            <a:r>
              <a:rPr lang="en-US" sz="8800" b="1" dirty="0" err="1">
                <a:solidFill>
                  <a:srgbClr val="FFFFFF"/>
                </a:solidFill>
              </a:rPr>
              <a:t>Vaderdag</a:t>
            </a:r>
            <a:endParaRPr lang="en-US" sz="8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48E7B-8EB9-4781-AB2A-3BFE260B1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589" y="4644276"/>
            <a:ext cx="7583133" cy="1279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Cindyrella Kartoredjo-</a:t>
            </a:r>
            <a:r>
              <a:rPr lang="en-US" dirty="0" err="1">
                <a:solidFill>
                  <a:srgbClr val="FFFFFF"/>
                </a:solidFill>
              </a:rPr>
              <a:t>Kasanpawiro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EWMI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21 – 6 – 2026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0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C603-DA77-44E0-9D46-EB6A781E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5"/>
            <a:ext cx="10515600" cy="1097477"/>
          </a:xfrm>
        </p:spPr>
        <p:txBody>
          <a:bodyPr>
            <a:normAutofit/>
          </a:bodyPr>
          <a:lstStyle/>
          <a:p>
            <a:r>
              <a:rPr lang="en-US" sz="4800" b="1" u="sng" dirty="0" err="1"/>
              <a:t>Verbittert</a:t>
            </a:r>
            <a:r>
              <a:rPr lang="en-US" sz="4800" b="1" u="sng" dirty="0"/>
              <a:t> </a:t>
            </a:r>
            <a:r>
              <a:rPr lang="en-US" sz="4800" b="1" u="sng" dirty="0" err="1"/>
              <a:t>uw</a:t>
            </a:r>
            <a:r>
              <a:rPr lang="en-US" sz="4800" b="1" u="sng" dirty="0"/>
              <a:t> </a:t>
            </a:r>
            <a:r>
              <a:rPr lang="en-US" sz="4800" b="1" u="sng" dirty="0" err="1"/>
              <a:t>kinderen</a:t>
            </a:r>
            <a:r>
              <a:rPr lang="en-US" sz="4800" b="1" u="sng" dirty="0"/>
              <a:t> NIET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89FB-D901-46A0-87C0-59205119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084729"/>
            <a:ext cx="10842812" cy="563674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nl-NL" sz="3600" dirty="0"/>
              <a:t>Verbitterd </a:t>
            </a:r>
            <a:r>
              <a:rPr lang="nl-NL" sz="3600" dirty="0">
                <a:sym typeface="Wingdings" panose="05000000000000000000" pitchFamily="2" charset="2"/>
              </a:rPr>
              <a:t> Grieks “p</a:t>
            </a:r>
            <a:r>
              <a:rPr lang="nl-NL" sz="3600" dirty="0"/>
              <a:t>arorgizo”: boos worden, woedend maken</a:t>
            </a:r>
          </a:p>
          <a:p>
            <a:pPr>
              <a:buClr>
                <a:schemeClr val="tx1"/>
              </a:buClr>
            </a:pPr>
            <a:r>
              <a:rPr lang="nl-NL" sz="3600" dirty="0"/>
              <a:t>Niet onredelijk straffen</a:t>
            </a:r>
          </a:p>
          <a:p>
            <a:pPr>
              <a:buClr>
                <a:schemeClr val="tx1"/>
              </a:buClr>
            </a:pPr>
            <a:r>
              <a:rPr lang="nl-NL" sz="3600" dirty="0"/>
              <a:t>Niet onrechtvaaridg of ontmoedigend</a:t>
            </a:r>
          </a:p>
          <a:p>
            <a:pPr>
              <a:buClr>
                <a:schemeClr val="tx1"/>
              </a:buClr>
            </a:pPr>
            <a:r>
              <a:rPr lang="nl-NL" sz="3600" dirty="0"/>
              <a:t>Opvoeding mag het kind niet verbitteren</a:t>
            </a:r>
          </a:p>
          <a:p>
            <a:pPr>
              <a:buClr>
                <a:schemeClr val="tx1"/>
              </a:buClr>
            </a:pPr>
            <a:r>
              <a:rPr lang="nl-NL" sz="3600" dirty="0"/>
              <a:t>Straf zodanig, dat het kind u blijft vertrouwen en liefhebben.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nl-NL" sz="3600" b="1" dirty="0"/>
              <a:t>Ouder dient zijn eigen temperament te beheersen bij het straffen.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622B-187C-4DD7-A9A5-506A63A6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C7C8-4F2A-4D57-AA52-1AB56FE7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36525"/>
            <a:ext cx="11031071" cy="12619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MAAR </a:t>
            </a:r>
            <a:r>
              <a:rPr lang="en-US" b="1" dirty="0" err="1"/>
              <a:t>voedt</a:t>
            </a:r>
            <a:r>
              <a:rPr lang="en-US" b="1" dirty="0"/>
              <a:t> hen op in de </a:t>
            </a:r>
            <a:r>
              <a:rPr lang="en-US" b="1" u="sng" dirty="0" err="1"/>
              <a:t>tucht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in de </a:t>
            </a:r>
            <a:r>
              <a:rPr lang="en-US" b="1" u="sng" dirty="0" err="1"/>
              <a:t>terechtwijzing</a:t>
            </a:r>
            <a:r>
              <a:rPr lang="en-US" b="1" dirty="0"/>
              <a:t> </a:t>
            </a:r>
            <a:r>
              <a:rPr lang="en-US" b="1" u="sng" dirty="0"/>
              <a:t>des </a:t>
            </a:r>
            <a:r>
              <a:rPr lang="en-US" b="1" u="sng" dirty="0" err="1"/>
              <a:t>Heren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22DFF-56BE-410D-B2C1-63019F3D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532298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MAAR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 err="1">
                <a:sym typeface="Wingdings" panose="05000000000000000000" pitchFamily="2" charset="2"/>
              </a:rPr>
              <a:t>tegenstelling</a:t>
            </a:r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>
                <a:sym typeface="Wingdings" panose="05000000000000000000" pitchFamily="2" charset="2"/>
              </a:rPr>
              <a:t>Wat </a:t>
            </a:r>
            <a:r>
              <a:rPr lang="en-US" sz="3600" dirty="0" err="1">
                <a:sym typeface="Wingdings" panose="05000000000000000000" pitchFamily="2" charset="2"/>
              </a:rPr>
              <a:t>moet</a:t>
            </a:r>
            <a:r>
              <a:rPr lang="en-US" sz="3600" dirty="0">
                <a:sym typeface="Wingdings" panose="05000000000000000000" pitchFamily="2" charset="2"/>
              </a:rPr>
              <a:t> je </a:t>
            </a:r>
            <a:r>
              <a:rPr lang="en-US" sz="3600" dirty="0" err="1">
                <a:sym typeface="Wingdings" panose="05000000000000000000" pitchFamily="2" charset="2"/>
              </a:rPr>
              <a:t>dus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wel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doen</a:t>
            </a:r>
            <a:r>
              <a:rPr lang="en-US" sz="3600" dirty="0">
                <a:sym typeface="Wingdings" panose="05000000000000000000" pitchFamily="2" charset="2"/>
              </a:rPr>
              <a:t>? </a:t>
            </a:r>
          </a:p>
          <a:p>
            <a:r>
              <a:rPr lang="en-US" sz="3600" dirty="0" err="1">
                <a:sym typeface="Wingdings" panose="05000000000000000000" pitchFamily="2" charset="2"/>
              </a:rPr>
              <a:t>Tucht</a:t>
            </a:r>
            <a:r>
              <a:rPr lang="en-US" sz="3600" dirty="0">
                <a:sym typeface="Wingdings" panose="05000000000000000000" pitchFamily="2" charset="2"/>
              </a:rPr>
              <a:t>: discipline, </a:t>
            </a:r>
            <a:r>
              <a:rPr lang="en-US" sz="3600" dirty="0" err="1">
                <a:sym typeface="Wingdings" panose="05000000000000000000" pitchFamily="2" charset="2"/>
              </a:rPr>
              <a:t>aanleren</a:t>
            </a:r>
            <a:r>
              <a:rPr lang="en-US" sz="3600" dirty="0">
                <a:sym typeface="Wingdings" panose="05000000000000000000" pitchFamily="2" charset="2"/>
              </a:rPr>
              <a:t> van </a:t>
            </a:r>
            <a:r>
              <a:rPr lang="en-US" sz="3600" dirty="0" err="1">
                <a:sym typeface="Wingdings" panose="05000000000000000000" pitchFamily="2" charset="2"/>
              </a:rPr>
              <a:t>gehoorzaamheid</a:t>
            </a:r>
            <a:r>
              <a:rPr lang="en-US" sz="3600" dirty="0">
                <a:sym typeface="Wingdings" panose="05000000000000000000" pitchFamily="2" charset="2"/>
              </a:rPr>
              <a:t>, </a:t>
            </a:r>
            <a:r>
              <a:rPr lang="en-US" sz="3600" dirty="0" err="1">
                <a:sym typeface="Wingdings" panose="05000000000000000000" pitchFamily="2" charset="2"/>
              </a:rPr>
              <a:t>naleven</a:t>
            </a:r>
            <a:r>
              <a:rPr lang="en-US" sz="3600" dirty="0">
                <a:sym typeface="Wingdings" panose="05000000000000000000" pitchFamily="2" charset="2"/>
              </a:rPr>
              <a:t> van regels</a:t>
            </a:r>
          </a:p>
          <a:p>
            <a:r>
              <a:rPr lang="en-US" sz="3600" dirty="0" err="1">
                <a:sym typeface="Wingdings" panose="05000000000000000000" pitchFamily="2" charset="2"/>
              </a:rPr>
              <a:t>Terechtwijzing</a:t>
            </a:r>
            <a:r>
              <a:rPr lang="en-US" sz="3600" dirty="0">
                <a:sym typeface="Wingdings" panose="05000000000000000000" pitchFamily="2" charset="2"/>
              </a:rPr>
              <a:t>: </a:t>
            </a:r>
            <a:r>
              <a:rPr lang="en-US" sz="3600" dirty="0" err="1">
                <a:sym typeface="Wingdings" panose="05000000000000000000" pitchFamily="2" charset="2"/>
              </a:rPr>
              <a:t>correctie</a:t>
            </a:r>
            <a:r>
              <a:rPr lang="en-US" sz="3600" dirty="0">
                <a:sym typeface="Wingdings" panose="05000000000000000000" pitchFamily="2" charset="2"/>
              </a:rPr>
              <a:t>, </a:t>
            </a:r>
            <a:r>
              <a:rPr lang="en-US" sz="3600" dirty="0" err="1">
                <a:sym typeface="Wingdings" panose="05000000000000000000" pitchFamily="2" charset="2"/>
              </a:rPr>
              <a:t>vermaning</a:t>
            </a:r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 err="1">
                <a:sym typeface="Wingdings" panose="05000000000000000000" pitchFamily="2" charset="2"/>
              </a:rPr>
              <a:t>Vermaning</a:t>
            </a:r>
            <a:r>
              <a:rPr lang="en-US" sz="3600" dirty="0">
                <a:sym typeface="Wingdings" panose="05000000000000000000" pitchFamily="2" charset="2"/>
              </a:rPr>
              <a:t>  </a:t>
            </a:r>
            <a:r>
              <a:rPr lang="en-US" sz="3600" dirty="0" err="1">
                <a:sym typeface="Wingdings" panose="05000000000000000000" pitchFamily="2" charset="2"/>
              </a:rPr>
              <a:t>Grieks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nouthesia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betekent</a:t>
            </a:r>
            <a:r>
              <a:rPr lang="en-US" sz="3600" dirty="0">
                <a:sym typeface="Wingdings" panose="05000000000000000000" pitchFamily="2" charset="2"/>
              </a:rPr>
              <a:t> “in </a:t>
            </a:r>
            <a:r>
              <a:rPr lang="en-US" sz="3600" dirty="0" err="1">
                <a:sym typeface="Wingdings" panose="05000000000000000000" pitchFamily="2" charset="2"/>
              </a:rPr>
              <a:t>herinnering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brengen</a:t>
            </a:r>
            <a:r>
              <a:rPr lang="en-US" sz="3600" dirty="0">
                <a:sym typeface="Wingdings" panose="05000000000000000000" pitchFamily="2" charset="2"/>
              </a:rPr>
              <a:t>”</a:t>
            </a:r>
          </a:p>
          <a:p>
            <a:r>
              <a:rPr lang="en-US" sz="3600" dirty="0" err="1">
                <a:sym typeface="Wingdings" panose="05000000000000000000" pitchFamily="2" charset="2"/>
              </a:rPr>
              <a:t>Corrigeren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vanuit</a:t>
            </a:r>
            <a:r>
              <a:rPr lang="en-US" sz="3600" dirty="0">
                <a:sym typeface="Wingdings" panose="05000000000000000000" pitchFamily="2" charset="2"/>
              </a:rPr>
              <a:t> Gods </a:t>
            </a:r>
            <a:r>
              <a:rPr lang="en-US" sz="3600" dirty="0" err="1">
                <a:sym typeface="Wingdings" panose="05000000000000000000" pitchFamily="2" charset="2"/>
              </a:rPr>
              <a:t>liefde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en</a:t>
            </a:r>
            <a:r>
              <a:rPr lang="en-US" sz="3600" dirty="0">
                <a:sym typeface="Wingdings" panose="05000000000000000000" pitchFamily="2" charset="2"/>
              </a:rPr>
              <a:t> Gods </a:t>
            </a:r>
            <a:r>
              <a:rPr lang="en-US" sz="3600" dirty="0" err="1">
                <a:sym typeface="Wingdings" panose="05000000000000000000" pitchFamily="2" charset="2"/>
              </a:rPr>
              <a:t>Woord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nl-NL" sz="3600" b="1" dirty="0">
                <a:sym typeface="Wingdings" panose="05000000000000000000" pitchFamily="2" charset="2"/>
              </a:rPr>
              <a:t>Het doel van de opvoeding is niet alleen goed gedrag, maar het stimuleren van een leven met God. </a:t>
            </a:r>
            <a:endParaRPr lang="en-US" sz="3600" b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C29B4-6EBE-43C6-A783-37E9E217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3F13-2FF3-4BB3-977F-5B571EEA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136525"/>
            <a:ext cx="10923494" cy="1325563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Hoe </a:t>
            </a:r>
            <a:r>
              <a:rPr lang="en-US" sz="4800" b="1" u="sng" dirty="0" err="1"/>
              <a:t>voedt</a:t>
            </a:r>
            <a:r>
              <a:rPr lang="en-US" sz="4800" b="1" u="sng" dirty="0"/>
              <a:t> je hen op in de leer van de </a:t>
            </a:r>
            <a:r>
              <a:rPr lang="en-US" sz="4800" b="1" u="sng" dirty="0" err="1"/>
              <a:t>Heer</a:t>
            </a:r>
            <a:r>
              <a:rPr lang="en-US" sz="4800" b="1" u="sng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ABF39-D082-4BCA-B197-8CC70C89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" y="1595718"/>
            <a:ext cx="10515600" cy="5421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err="1"/>
              <a:t>Enkele</a:t>
            </a:r>
            <a:r>
              <a:rPr lang="en-US" sz="4800" dirty="0"/>
              <a:t> </a:t>
            </a:r>
            <a:r>
              <a:rPr lang="en-US" sz="4800" dirty="0" err="1"/>
              <a:t>manieren</a:t>
            </a:r>
            <a:r>
              <a:rPr lang="en-US" sz="48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err="1"/>
              <a:t>Leren</a:t>
            </a:r>
            <a:r>
              <a:rPr lang="en-US" sz="4800" dirty="0"/>
              <a:t> over de Here </a:t>
            </a:r>
            <a:r>
              <a:rPr lang="en-US" sz="4800" dirty="0" err="1"/>
              <a:t>Jezus</a:t>
            </a:r>
            <a:endParaRPr lang="en-US" sz="4800" dirty="0"/>
          </a:p>
          <a:p>
            <a:pPr marL="514350" indent="-514350">
              <a:buFont typeface="+mj-lt"/>
              <a:buAutoNum type="arabicPeriod"/>
            </a:pPr>
            <a:r>
              <a:rPr lang="en-US" sz="4800" dirty="0" err="1"/>
              <a:t>Naar</a:t>
            </a:r>
            <a:r>
              <a:rPr lang="en-US" sz="4800" dirty="0"/>
              <a:t> de </a:t>
            </a:r>
            <a:r>
              <a:rPr lang="en-US" sz="4800" dirty="0" err="1"/>
              <a:t>kinderclub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    </a:t>
            </a:r>
            <a:r>
              <a:rPr lang="en-US" sz="4800" dirty="0" err="1"/>
              <a:t>sturen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3. Hen </a:t>
            </a:r>
            <a:r>
              <a:rPr lang="en-US" sz="4800" dirty="0" err="1"/>
              <a:t>begeleiden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4. Het </a:t>
            </a:r>
            <a:r>
              <a:rPr lang="en-US" sz="4800" dirty="0" err="1"/>
              <a:t>goede</a:t>
            </a:r>
            <a:r>
              <a:rPr lang="en-US" sz="4800" dirty="0"/>
              <a:t> </a:t>
            </a:r>
            <a:r>
              <a:rPr lang="en-US" sz="4800" dirty="0" err="1"/>
              <a:t>voorbeeld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</a:t>
            </a:r>
            <a:r>
              <a:rPr lang="en-US" sz="4800" dirty="0" err="1"/>
              <a:t>geven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5. God bidden om </a:t>
            </a:r>
            <a:r>
              <a:rPr lang="en-US" sz="4800" dirty="0" err="1"/>
              <a:t>hulp</a:t>
            </a:r>
            <a:endParaRPr lang="en-US" sz="4800" dirty="0"/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D95E0-9047-4298-A8B7-CEEC67E0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30AAB-B9D3-41BA-8054-85DFFDC1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92" y="1595718"/>
            <a:ext cx="5178708" cy="34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3865-DF90-4B8A-B917-45444F3E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9B58-6D4E-43FE-B4F6-C517F9B7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FCB9-06F3-4F9B-914B-1B9D867C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A3580-1C76-413B-97DE-3C663E95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36664"/>
            <a:ext cx="5362826" cy="68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C59C-E7A1-4B3F-982C-3496552B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 err="1"/>
              <a:t>Fysieke</a:t>
            </a:r>
            <a:r>
              <a:rPr lang="en-US" sz="5400" b="1" u="sng" dirty="0"/>
              <a:t> </a:t>
            </a:r>
            <a:r>
              <a:rPr lang="en-US" sz="5400" b="1" u="sng" dirty="0" err="1"/>
              <a:t>en</a:t>
            </a:r>
            <a:r>
              <a:rPr lang="en-US" sz="5400" b="1" u="sng" dirty="0"/>
              <a:t> </a:t>
            </a:r>
            <a:r>
              <a:rPr lang="en-US" sz="5400" b="1" u="sng" dirty="0" err="1"/>
              <a:t>mentale</a:t>
            </a:r>
            <a:r>
              <a:rPr lang="en-US" sz="5400" b="1" u="sng" dirty="0"/>
              <a:t> </a:t>
            </a:r>
            <a:r>
              <a:rPr lang="en-US" sz="5400" b="1" u="sng" dirty="0" err="1"/>
              <a:t>gezondheid</a:t>
            </a:r>
            <a:r>
              <a:rPr lang="en-US" sz="5400" b="1" u="sn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B6B4-5909-4577-B45D-30C438254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6" y="1604682"/>
            <a:ext cx="10771094" cy="5116793"/>
          </a:xfrm>
        </p:spPr>
        <p:txBody>
          <a:bodyPr>
            <a:normAutofit/>
          </a:bodyPr>
          <a:lstStyle/>
          <a:p>
            <a:r>
              <a:rPr lang="en-US" sz="4800" dirty="0" err="1"/>
              <a:t>Optijd</a:t>
            </a:r>
            <a:r>
              <a:rPr lang="en-US" sz="4800" dirty="0"/>
              <a:t> </a:t>
            </a:r>
            <a:r>
              <a:rPr lang="en-US" sz="4800" dirty="0" err="1"/>
              <a:t>naar</a:t>
            </a:r>
            <a:r>
              <a:rPr lang="en-US" sz="4800" dirty="0"/>
              <a:t> de </a:t>
            </a:r>
            <a:r>
              <a:rPr lang="en-US" sz="4800" dirty="0" err="1"/>
              <a:t>dokter</a:t>
            </a:r>
            <a:r>
              <a:rPr lang="en-US" sz="4800" dirty="0"/>
              <a:t> </a:t>
            </a:r>
            <a:r>
              <a:rPr lang="en-US" sz="4800" dirty="0" err="1"/>
              <a:t>gaan</a:t>
            </a:r>
            <a:endParaRPr lang="en-US" sz="4800" dirty="0"/>
          </a:p>
          <a:p>
            <a:r>
              <a:rPr lang="en-US" sz="4800" dirty="0" err="1"/>
              <a:t>Voldoende</a:t>
            </a:r>
            <a:r>
              <a:rPr lang="en-US" sz="4800" dirty="0"/>
              <a:t> </a:t>
            </a:r>
            <a:r>
              <a:rPr lang="en-US" sz="4800" dirty="0" err="1"/>
              <a:t>rusten</a:t>
            </a:r>
            <a:endParaRPr lang="en-US" sz="4800" dirty="0"/>
          </a:p>
          <a:p>
            <a:r>
              <a:rPr lang="en-US" sz="4800" dirty="0" err="1"/>
              <a:t>Goed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gezond</a:t>
            </a:r>
            <a:r>
              <a:rPr lang="en-US" sz="4800" dirty="0"/>
              <a:t> eten</a:t>
            </a:r>
          </a:p>
          <a:p>
            <a:pPr marL="0" indent="0" algn="ctr">
              <a:buNone/>
            </a:pPr>
            <a:r>
              <a:rPr lang="nl-NL" sz="4800" b="1" dirty="0"/>
              <a:t>Filippenzen 4:6 Weest in geen ding bezorgd, maar laat uw begeerten in alles door bidden en smeken, met dankzegging, bekend worden bij God. </a:t>
            </a:r>
            <a:endParaRPr lang="en-US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031B7-48B4-4DFD-98B6-D07085DD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A5B8-D535-4711-A361-4FC1D5C9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79581"/>
          </a:xfrm>
        </p:spPr>
        <p:txBody>
          <a:bodyPr>
            <a:normAutofit fontScale="90000"/>
          </a:bodyPr>
          <a:lstStyle/>
          <a:p>
            <a:r>
              <a:rPr lang="en-US" sz="6600" b="1" u="sng" dirty="0" err="1"/>
              <a:t>Conclusie</a:t>
            </a:r>
            <a:endParaRPr lang="en-US" sz="66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485A-CCE2-44A8-BFEF-93DCB2FD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953"/>
            <a:ext cx="10515600" cy="53608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200" dirty="0"/>
              <a:t>God </a:t>
            </a:r>
            <a:r>
              <a:rPr lang="en-US" sz="4200" dirty="0" err="1"/>
              <a:t>roept</a:t>
            </a:r>
            <a:r>
              <a:rPr lang="en-US" sz="4200" dirty="0"/>
              <a:t> </a:t>
            </a:r>
            <a:r>
              <a:rPr lang="en-US" sz="4200" dirty="0" err="1"/>
              <a:t>specifiek</a:t>
            </a:r>
            <a:r>
              <a:rPr lang="en-US" sz="4200" dirty="0"/>
              <a:t> de </a:t>
            </a:r>
            <a:r>
              <a:rPr lang="en-US" sz="4200" dirty="0" err="1"/>
              <a:t>vaders</a:t>
            </a:r>
            <a:r>
              <a:rPr lang="en-US" sz="4200" dirty="0"/>
              <a:t> op om </a:t>
            </a:r>
            <a:r>
              <a:rPr lang="en-US" sz="4200" dirty="0" err="1"/>
              <a:t>hun</a:t>
            </a:r>
            <a:r>
              <a:rPr lang="en-US" sz="4200" dirty="0"/>
              <a:t> </a:t>
            </a:r>
            <a:r>
              <a:rPr lang="en-US" sz="4200" dirty="0" err="1"/>
              <a:t>kinderen</a:t>
            </a:r>
            <a:r>
              <a:rPr lang="en-US" sz="4200" dirty="0"/>
              <a:t> </a:t>
            </a:r>
            <a:r>
              <a:rPr lang="en-US" sz="4200" dirty="0" err="1"/>
              <a:t>te</a:t>
            </a:r>
            <a:r>
              <a:rPr lang="en-US" sz="4200" dirty="0"/>
              <a:t> </a:t>
            </a:r>
            <a:r>
              <a:rPr lang="en-US" sz="4200" dirty="0" err="1"/>
              <a:t>corrigeren</a:t>
            </a:r>
            <a:r>
              <a:rPr lang="en-US" sz="4200" dirty="0"/>
              <a:t> </a:t>
            </a:r>
            <a:r>
              <a:rPr lang="en-US" sz="4200" dirty="0" err="1"/>
              <a:t>en</a:t>
            </a:r>
            <a:r>
              <a:rPr lang="en-US" sz="4200" dirty="0"/>
              <a:t> </a:t>
            </a:r>
            <a:r>
              <a:rPr lang="en-US" sz="4200" dirty="0" err="1"/>
              <a:t>te</a:t>
            </a:r>
            <a:r>
              <a:rPr lang="en-US" sz="4200" dirty="0"/>
              <a:t> </a:t>
            </a:r>
            <a:r>
              <a:rPr lang="en-US" sz="4200" dirty="0" err="1"/>
              <a:t>vermanen</a:t>
            </a:r>
            <a:r>
              <a:rPr lang="en-US" sz="4200" dirty="0"/>
              <a:t>, </a:t>
            </a:r>
            <a:r>
              <a:rPr lang="en-US" sz="4200" dirty="0" err="1"/>
              <a:t>zodanig</a:t>
            </a:r>
            <a:r>
              <a:rPr lang="en-US" sz="4200" dirty="0"/>
              <a:t> </a:t>
            </a:r>
            <a:r>
              <a:rPr lang="en-US" sz="4200" dirty="0" err="1"/>
              <a:t>dat</a:t>
            </a:r>
            <a:r>
              <a:rPr lang="en-US" sz="4200" dirty="0"/>
              <a:t> </a:t>
            </a:r>
            <a:r>
              <a:rPr lang="en-US" sz="4200" dirty="0" err="1"/>
              <a:t>ze</a:t>
            </a:r>
            <a:r>
              <a:rPr lang="en-US" sz="4200" dirty="0"/>
              <a:t> </a:t>
            </a:r>
            <a:r>
              <a:rPr lang="en-US" sz="4200" dirty="0" err="1"/>
              <a:t>gevormd</a:t>
            </a:r>
            <a:r>
              <a:rPr lang="en-US" sz="4200" dirty="0"/>
              <a:t> </a:t>
            </a:r>
            <a:r>
              <a:rPr lang="en-US" sz="4200" dirty="0" err="1"/>
              <a:t>worden</a:t>
            </a:r>
            <a:r>
              <a:rPr lang="en-US" sz="4200" dirty="0"/>
              <a:t> in </a:t>
            </a:r>
            <a:r>
              <a:rPr lang="en-US" sz="4200" dirty="0" err="1"/>
              <a:t>lijn</a:t>
            </a:r>
            <a:r>
              <a:rPr lang="en-US" sz="4200" dirty="0"/>
              <a:t> met Gods </a:t>
            </a:r>
            <a:r>
              <a:rPr lang="en-US" sz="4200" dirty="0" err="1"/>
              <a:t>wil</a:t>
            </a:r>
            <a:endParaRPr lang="en-US" sz="4200" dirty="0"/>
          </a:p>
          <a:p>
            <a:pPr>
              <a:lnSpc>
                <a:spcPct val="150000"/>
              </a:lnSpc>
            </a:pPr>
            <a:r>
              <a:rPr lang="en-US" sz="4200" dirty="0" err="1"/>
              <a:t>Geen</a:t>
            </a:r>
            <a:r>
              <a:rPr lang="en-US" sz="4200" dirty="0"/>
              <a:t> </a:t>
            </a:r>
            <a:r>
              <a:rPr lang="en-US" sz="4200" dirty="0" err="1"/>
              <a:t>enkel</a:t>
            </a:r>
            <a:r>
              <a:rPr lang="en-US" sz="4200" dirty="0"/>
              <a:t> </a:t>
            </a:r>
            <a:r>
              <a:rPr lang="en-US" sz="4200" dirty="0" err="1"/>
              <a:t>ouder</a:t>
            </a:r>
            <a:r>
              <a:rPr lang="en-US" sz="4200" dirty="0"/>
              <a:t> is perfect</a:t>
            </a:r>
          </a:p>
          <a:p>
            <a:pPr>
              <a:lnSpc>
                <a:spcPct val="150000"/>
              </a:lnSpc>
            </a:pPr>
            <a:r>
              <a:rPr lang="en-US" sz="4200" dirty="0"/>
              <a:t>Christus </a:t>
            </a:r>
            <a:r>
              <a:rPr lang="en-US" sz="4200" dirty="0" err="1"/>
              <a:t>geeft</a:t>
            </a:r>
            <a:r>
              <a:rPr lang="en-US" sz="4200" dirty="0"/>
              <a:t> </a:t>
            </a:r>
            <a:r>
              <a:rPr lang="en-US" sz="4200" dirty="0" err="1"/>
              <a:t>genade</a:t>
            </a:r>
            <a:r>
              <a:rPr lang="en-US" sz="4200" dirty="0"/>
              <a:t> </a:t>
            </a:r>
            <a:r>
              <a:rPr lang="en-US" sz="4200" dirty="0" err="1"/>
              <a:t>aan</a:t>
            </a:r>
            <a:r>
              <a:rPr lang="en-US" sz="4200" dirty="0"/>
              <a:t> hen die </a:t>
            </a:r>
            <a:r>
              <a:rPr lang="en-US" sz="4200" dirty="0" err="1"/>
              <a:t>tekortschieten</a:t>
            </a:r>
            <a:endParaRPr lang="en-US" sz="4200" dirty="0"/>
          </a:p>
          <a:p>
            <a:pPr>
              <a:lnSpc>
                <a:spcPct val="150000"/>
              </a:lnSpc>
            </a:pPr>
            <a:r>
              <a:rPr lang="en-US" sz="4200" dirty="0"/>
              <a:t>Door Gods </a:t>
            </a:r>
            <a:r>
              <a:rPr lang="en-US" sz="4200" dirty="0" err="1"/>
              <a:t>hulp</a:t>
            </a:r>
            <a:r>
              <a:rPr lang="en-US" sz="4200" dirty="0"/>
              <a:t> </a:t>
            </a:r>
            <a:r>
              <a:rPr lang="en-US" sz="4200" dirty="0" err="1"/>
              <a:t>kunnen</a:t>
            </a:r>
            <a:r>
              <a:rPr lang="en-US" sz="4200" dirty="0"/>
              <a:t> </a:t>
            </a:r>
            <a:r>
              <a:rPr lang="en-US" sz="4200" dirty="0" err="1"/>
              <a:t>vaders</a:t>
            </a:r>
            <a:r>
              <a:rPr lang="en-US" sz="4200" dirty="0"/>
              <a:t> </a:t>
            </a:r>
            <a:r>
              <a:rPr lang="en-US" sz="4200" dirty="0" err="1"/>
              <a:t>een</a:t>
            </a:r>
            <a:r>
              <a:rPr lang="en-US" sz="4200" dirty="0"/>
              <a:t> </a:t>
            </a:r>
            <a:r>
              <a:rPr lang="en-US" sz="4200" dirty="0" err="1"/>
              <a:t>zegen</a:t>
            </a:r>
            <a:r>
              <a:rPr lang="en-US" sz="4200" dirty="0"/>
              <a:t> </a:t>
            </a:r>
            <a:r>
              <a:rPr lang="en-US" sz="4200" dirty="0" err="1"/>
              <a:t>zijn</a:t>
            </a:r>
            <a:r>
              <a:rPr lang="en-US" sz="4200" dirty="0"/>
              <a:t> </a:t>
            </a:r>
            <a:r>
              <a:rPr lang="en-US" sz="4200" dirty="0" err="1"/>
              <a:t>voor</a:t>
            </a:r>
            <a:r>
              <a:rPr lang="en-US" sz="4200" dirty="0"/>
              <a:t> </a:t>
            </a:r>
            <a:r>
              <a:rPr lang="en-US" sz="4200" dirty="0" err="1"/>
              <a:t>hun</a:t>
            </a:r>
            <a:r>
              <a:rPr lang="en-US" sz="4200" dirty="0"/>
              <a:t> </a:t>
            </a:r>
            <a:r>
              <a:rPr lang="en-US" sz="4200" dirty="0" err="1"/>
              <a:t>kinderen</a:t>
            </a:r>
            <a:endParaRPr lang="en-US" sz="4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0F493-4A1D-45C4-8350-B5215799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4EB66B-FEE5-47B9-ACCF-5B04DBC2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God </a:t>
            </a:r>
            <a:r>
              <a:rPr lang="en-US" sz="8000" b="1" dirty="0" err="1"/>
              <a:t>zegene</a:t>
            </a:r>
            <a:r>
              <a:rPr lang="en-US" sz="8000" b="1" dirty="0"/>
              <a:t> u!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723C2-DB67-46CB-B38B-8E96CBA01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F35D0-374B-4600-BB55-16699684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2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597478-D0F6-4603-B6CB-E66BCED9A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DEB4B-7DFA-4EB3-ABD5-523E99EB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9548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err="1"/>
              <a:t>Vaderdag</a:t>
            </a:r>
            <a:r>
              <a:rPr lang="en-US" sz="5400" b="1" u="sng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880E-9180-4A3A-9428-BA0C81AF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9" y="989891"/>
            <a:ext cx="10914529" cy="56656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4000" dirty="0" err="1"/>
              <a:t>Initiatief</a:t>
            </a:r>
            <a:r>
              <a:rPr lang="en-US" sz="4000" dirty="0"/>
              <a:t> door Sanora Smart Dodd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4000" dirty="0" err="1"/>
              <a:t>Verloor</a:t>
            </a:r>
            <a:r>
              <a:rPr lang="en-US" sz="4000" dirty="0"/>
              <a:t> </a:t>
            </a:r>
            <a:r>
              <a:rPr lang="en-US" sz="4000" dirty="0" err="1"/>
              <a:t>haar</a:t>
            </a:r>
            <a:r>
              <a:rPr lang="en-US" sz="4000" dirty="0"/>
              <a:t> </a:t>
            </a:r>
            <a:r>
              <a:rPr lang="en-US" sz="4000" dirty="0" err="1"/>
              <a:t>moeder</a:t>
            </a:r>
            <a:r>
              <a:rPr lang="en-US" sz="4000" dirty="0"/>
              <a:t> op 16 </a:t>
            </a:r>
            <a:r>
              <a:rPr lang="en-US" sz="4000" dirty="0" err="1"/>
              <a:t>jarige</a:t>
            </a:r>
            <a:r>
              <a:rPr lang="en-US" sz="4000" dirty="0"/>
              <a:t> </a:t>
            </a:r>
            <a:r>
              <a:rPr lang="en-US" sz="4000" dirty="0" err="1"/>
              <a:t>leeftijd</a:t>
            </a:r>
            <a:endParaRPr lang="en-US" sz="4000" dirty="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4000" dirty="0" err="1"/>
              <a:t>Opgevoed</a:t>
            </a:r>
            <a:r>
              <a:rPr lang="en-US" sz="4000" dirty="0"/>
              <a:t> door </a:t>
            </a:r>
            <a:r>
              <a:rPr lang="en-US" sz="4000" dirty="0" err="1"/>
              <a:t>haar</a:t>
            </a:r>
            <a:r>
              <a:rPr lang="en-US" sz="4000" dirty="0"/>
              <a:t> </a:t>
            </a:r>
            <a:r>
              <a:rPr lang="en-US" sz="4000" dirty="0" err="1"/>
              <a:t>vader</a:t>
            </a:r>
            <a:endParaRPr lang="en-US" sz="4000" dirty="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4000" dirty="0"/>
              <a:t>In 1909 </a:t>
            </a:r>
            <a:r>
              <a:rPr lang="en-US" sz="4000" dirty="0" err="1"/>
              <a:t>een</a:t>
            </a:r>
            <a:r>
              <a:rPr lang="en-US" sz="4000" dirty="0"/>
              <a:t> </a:t>
            </a:r>
            <a:r>
              <a:rPr lang="en-US" sz="4000" dirty="0" err="1"/>
              <a:t>kerkelijke</a:t>
            </a:r>
            <a:r>
              <a:rPr lang="en-US" sz="4000" dirty="0"/>
              <a:t> </a:t>
            </a:r>
            <a:r>
              <a:rPr lang="en-US" sz="4000" dirty="0" err="1"/>
              <a:t>ceremonie</a:t>
            </a:r>
            <a:r>
              <a:rPr lang="en-US" sz="4000" dirty="0"/>
              <a:t> op </a:t>
            </a:r>
            <a:r>
              <a:rPr lang="en-US" sz="4000" dirty="0" err="1"/>
              <a:t>Moederdag</a:t>
            </a:r>
            <a:r>
              <a:rPr lang="en-US" sz="4000" dirty="0"/>
              <a:t> </a:t>
            </a:r>
            <a:r>
              <a:rPr lang="en-US" sz="4000" dirty="0" err="1"/>
              <a:t>waar</a:t>
            </a:r>
            <a:r>
              <a:rPr lang="en-US" sz="4000" dirty="0"/>
              <a:t> </a:t>
            </a:r>
            <a:r>
              <a:rPr lang="en-US" sz="4000" dirty="0" err="1"/>
              <a:t>moeders</a:t>
            </a:r>
            <a:r>
              <a:rPr lang="en-US" sz="4000" dirty="0"/>
              <a:t> </a:t>
            </a:r>
            <a:r>
              <a:rPr lang="en-US" sz="4000" dirty="0" err="1"/>
              <a:t>werden</a:t>
            </a:r>
            <a:r>
              <a:rPr lang="en-US" sz="4000" dirty="0"/>
              <a:t> </a:t>
            </a:r>
            <a:r>
              <a:rPr lang="en-US" sz="4000" dirty="0" err="1"/>
              <a:t>geëerd</a:t>
            </a:r>
            <a:r>
              <a:rPr lang="en-US" sz="4000" dirty="0"/>
              <a:t>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4000" dirty="0"/>
              <a:t>Zij </a:t>
            </a:r>
            <a:r>
              <a:rPr lang="en-US" sz="4000" dirty="0" err="1"/>
              <a:t>vond</a:t>
            </a:r>
            <a:r>
              <a:rPr lang="en-US" sz="4000" dirty="0"/>
              <a:t> </a:t>
            </a:r>
            <a:r>
              <a:rPr lang="en-US" sz="4000" dirty="0" err="1"/>
              <a:t>dat</a:t>
            </a:r>
            <a:r>
              <a:rPr lang="en-US" sz="4000" dirty="0"/>
              <a:t> </a:t>
            </a:r>
            <a:r>
              <a:rPr lang="en-US" sz="4000" dirty="0" err="1"/>
              <a:t>vaders</a:t>
            </a:r>
            <a:r>
              <a:rPr lang="en-US" sz="4000" dirty="0"/>
              <a:t> </a:t>
            </a:r>
            <a:r>
              <a:rPr lang="en-US" sz="4000" dirty="0" err="1"/>
              <a:t>ook</a:t>
            </a:r>
            <a:r>
              <a:rPr lang="en-US" sz="4000" dirty="0"/>
              <a:t> </a:t>
            </a:r>
            <a:r>
              <a:rPr lang="en-US" sz="4000" dirty="0" err="1"/>
              <a:t>geëerd</a:t>
            </a:r>
            <a:r>
              <a:rPr lang="en-US" sz="4000" dirty="0"/>
              <a:t> </a:t>
            </a:r>
            <a:r>
              <a:rPr lang="en-US" sz="4000" dirty="0" err="1"/>
              <a:t>moesten</a:t>
            </a:r>
            <a:r>
              <a:rPr lang="en-US" sz="4000" dirty="0"/>
              <a:t> </a:t>
            </a:r>
            <a:r>
              <a:rPr lang="en-US" sz="4000" dirty="0" err="1"/>
              <a:t>worden</a:t>
            </a:r>
            <a:r>
              <a:rPr lang="en-US" sz="4000" dirty="0"/>
              <a:t>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4000" dirty="0" err="1"/>
              <a:t>Eerste</a:t>
            </a:r>
            <a:r>
              <a:rPr lang="en-US" sz="4000" dirty="0"/>
              <a:t> </a:t>
            </a:r>
            <a:r>
              <a:rPr lang="en-US" sz="4000" dirty="0" err="1"/>
              <a:t>vaderdag</a:t>
            </a:r>
            <a:r>
              <a:rPr lang="en-US" sz="4000" dirty="0"/>
              <a:t> </a:t>
            </a:r>
            <a:r>
              <a:rPr lang="en-US" sz="4000" dirty="0" err="1"/>
              <a:t>werd</a:t>
            </a:r>
            <a:r>
              <a:rPr lang="en-US" sz="4000" dirty="0"/>
              <a:t> </a:t>
            </a:r>
            <a:r>
              <a:rPr lang="en-US" sz="4000" dirty="0" err="1"/>
              <a:t>gevierd</a:t>
            </a:r>
            <a:r>
              <a:rPr lang="en-US" sz="4000" dirty="0"/>
              <a:t> op 19 </a:t>
            </a:r>
            <a:r>
              <a:rPr lang="en-US" sz="4000" dirty="0" err="1"/>
              <a:t>juni</a:t>
            </a:r>
            <a:r>
              <a:rPr lang="en-US" sz="4000" dirty="0"/>
              <a:t> 1910.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0A74E-B229-4125-BCC3-5CEE36AB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9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E741-BB68-4DA8-873B-C9FBE472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0005"/>
            <a:ext cx="1193202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err="1"/>
              <a:t>Belang</a:t>
            </a:r>
            <a:r>
              <a:rPr lang="en-US" sz="5400" b="1" u="sng" dirty="0"/>
              <a:t> van </a:t>
            </a:r>
            <a:r>
              <a:rPr lang="en-US" sz="5400" b="1" u="sng" dirty="0" err="1"/>
              <a:t>vaderschap</a:t>
            </a:r>
            <a:r>
              <a:rPr lang="en-US" sz="5400" b="1" u="sng" dirty="0"/>
              <a:t> in de </a:t>
            </a:r>
            <a:r>
              <a:rPr lang="en-US" sz="5400" b="1" u="sng" dirty="0" err="1"/>
              <a:t>Bijbel</a:t>
            </a:r>
            <a:endParaRPr lang="en-US" sz="5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73EF-1093-46D8-BBDC-E8982E74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375568"/>
            <a:ext cx="10869706" cy="5276244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6600" dirty="0" err="1"/>
              <a:t>Efeziers</a:t>
            </a:r>
            <a:r>
              <a:rPr lang="en-US" sz="6600" dirty="0"/>
              <a:t> 6:4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en-US" sz="6600" dirty="0" err="1"/>
              <a:t>En</a:t>
            </a:r>
            <a:r>
              <a:rPr lang="en-US" sz="6600" dirty="0"/>
              <a:t> </a:t>
            </a:r>
            <a:r>
              <a:rPr lang="en-US" sz="6600" dirty="0" err="1"/>
              <a:t>gij</a:t>
            </a:r>
            <a:r>
              <a:rPr lang="en-US" sz="6600" dirty="0"/>
              <a:t>, </a:t>
            </a:r>
            <a:r>
              <a:rPr lang="en-US" sz="6600" dirty="0" err="1"/>
              <a:t>vaders</a:t>
            </a:r>
            <a:r>
              <a:rPr lang="en-US" sz="6600" dirty="0"/>
              <a:t>, </a:t>
            </a:r>
            <a:r>
              <a:rPr lang="en-US" sz="6600" dirty="0" err="1"/>
              <a:t>verbittert</a:t>
            </a:r>
            <a:r>
              <a:rPr lang="en-US" sz="6600" dirty="0"/>
              <a:t> </a:t>
            </a:r>
            <a:r>
              <a:rPr lang="en-US" sz="6600" dirty="0" err="1"/>
              <a:t>uw</a:t>
            </a:r>
            <a:r>
              <a:rPr lang="en-US" sz="6600" dirty="0"/>
              <a:t> </a:t>
            </a:r>
            <a:r>
              <a:rPr lang="en-US" sz="6600" dirty="0" err="1"/>
              <a:t>kinderen</a:t>
            </a:r>
            <a:r>
              <a:rPr lang="en-US" sz="6600" dirty="0"/>
              <a:t> </a:t>
            </a:r>
            <a:r>
              <a:rPr lang="en-US" sz="6600" dirty="0" err="1"/>
              <a:t>niet</a:t>
            </a:r>
            <a:r>
              <a:rPr lang="en-US" sz="6600" dirty="0"/>
              <a:t>, maar </a:t>
            </a:r>
            <a:r>
              <a:rPr lang="en-US" sz="6600" dirty="0" err="1"/>
              <a:t>voedt</a:t>
            </a:r>
            <a:r>
              <a:rPr lang="en-US" sz="6600" dirty="0"/>
              <a:t> hen op in de </a:t>
            </a:r>
            <a:r>
              <a:rPr lang="en-US" sz="6600" dirty="0" err="1"/>
              <a:t>tucht</a:t>
            </a:r>
            <a:r>
              <a:rPr lang="en-US" sz="6600" dirty="0"/>
              <a:t> </a:t>
            </a:r>
            <a:r>
              <a:rPr lang="en-US" sz="6600" dirty="0" err="1"/>
              <a:t>en</a:t>
            </a:r>
            <a:r>
              <a:rPr lang="en-US" sz="6600" dirty="0"/>
              <a:t> in de </a:t>
            </a:r>
            <a:r>
              <a:rPr lang="en-US" sz="6600" dirty="0" err="1"/>
              <a:t>terechtwijzing</a:t>
            </a:r>
            <a:r>
              <a:rPr lang="en-US" sz="6600" dirty="0"/>
              <a:t> des </a:t>
            </a:r>
            <a:r>
              <a:rPr lang="en-US" sz="6600" dirty="0" err="1"/>
              <a:t>Heren</a:t>
            </a:r>
            <a:r>
              <a:rPr lang="en-US" sz="6600" dirty="0"/>
              <a:t> (NBG51)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0BA05-D016-4A69-A304-AE681AC8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E741-BB68-4DA8-873B-C9FBE472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0005"/>
            <a:ext cx="1193202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err="1"/>
              <a:t>Belang</a:t>
            </a:r>
            <a:r>
              <a:rPr lang="en-US" sz="5400" b="1" u="sng" dirty="0"/>
              <a:t> van </a:t>
            </a:r>
            <a:r>
              <a:rPr lang="en-US" sz="5400" b="1" u="sng" dirty="0" err="1"/>
              <a:t>vaderschap</a:t>
            </a:r>
            <a:r>
              <a:rPr lang="en-US" sz="5400" b="1" u="sng" dirty="0"/>
              <a:t> in de </a:t>
            </a:r>
            <a:r>
              <a:rPr lang="en-US" sz="5400" b="1" u="sng" dirty="0" err="1"/>
              <a:t>Bijbel</a:t>
            </a:r>
            <a:endParaRPr lang="en-US" sz="5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73EF-1093-46D8-BBDC-E8982E74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375568"/>
            <a:ext cx="10869706" cy="51865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6600" dirty="0" err="1"/>
              <a:t>Efeziers</a:t>
            </a:r>
            <a:r>
              <a:rPr lang="en-US" sz="6600" dirty="0"/>
              <a:t> 6:4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nl-NL" sz="6600" dirty="0"/>
              <a:t>En gij vaders, verwekt uw kinderen niet tot toorn, maar voedt hen op in de lering en vermaning des Heeren.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en-US" sz="6600" dirty="0"/>
              <a:t>(SV)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622F-920F-4417-98EF-37EED5C7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5650-0615-4058-925B-D1A9BD5A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50006"/>
            <a:ext cx="11040035" cy="1133336"/>
          </a:xfrm>
        </p:spPr>
        <p:txBody>
          <a:bodyPr/>
          <a:lstStyle/>
          <a:p>
            <a:r>
              <a:rPr lang="en-US" b="1" u="sng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A963-A847-4F24-8897-7466BBA8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4" y="997370"/>
            <a:ext cx="10515600" cy="4863260"/>
          </a:xfrm>
        </p:spPr>
        <p:txBody>
          <a:bodyPr>
            <a:normAutofit/>
          </a:bodyPr>
          <a:lstStyle/>
          <a:p>
            <a:r>
              <a:rPr lang="en-US" sz="3200" dirty="0"/>
              <a:t>Brief </a:t>
            </a:r>
            <a:r>
              <a:rPr lang="en-US" sz="3200" dirty="0" err="1"/>
              <a:t>wordt</a:t>
            </a:r>
            <a:r>
              <a:rPr lang="en-US" sz="3200" dirty="0"/>
              <a:t> </a:t>
            </a:r>
            <a:r>
              <a:rPr lang="en-US" sz="3200" dirty="0" err="1"/>
              <a:t>geschreven</a:t>
            </a:r>
            <a:r>
              <a:rPr lang="en-US" sz="3200" dirty="0"/>
              <a:t> door Paulus </a:t>
            </a:r>
            <a:r>
              <a:rPr lang="en-US" sz="3200" dirty="0" err="1"/>
              <a:t>aan</a:t>
            </a:r>
            <a:r>
              <a:rPr lang="en-US" sz="3200" dirty="0"/>
              <a:t> de </a:t>
            </a:r>
            <a:r>
              <a:rPr lang="en-US" sz="3200" dirty="0" err="1"/>
              <a:t>christenen</a:t>
            </a:r>
            <a:r>
              <a:rPr lang="en-US" sz="3200" dirty="0"/>
              <a:t> in de </a:t>
            </a:r>
            <a:r>
              <a:rPr lang="en-US" sz="3200" dirty="0" err="1"/>
              <a:t>stad</a:t>
            </a:r>
            <a:r>
              <a:rPr lang="en-US" sz="3200" dirty="0"/>
              <a:t> </a:t>
            </a:r>
            <a:r>
              <a:rPr lang="en-US" sz="3200" dirty="0" err="1"/>
              <a:t>Efeze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omliggende</a:t>
            </a:r>
            <a:r>
              <a:rPr lang="en-US" sz="3200" dirty="0"/>
              <a:t> </a:t>
            </a:r>
            <a:r>
              <a:rPr lang="en-US" sz="3200" dirty="0" err="1"/>
              <a:t>gebieden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Efeze</a:t>
            </a:r>
            <a:r>
              <a:rPr lang="en-US" sz="3200" dirty="0"/>
              <a:t> – is het </a:t>
            </a: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Turkije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AE1B5-2DC0-4E2F-8E04-D1CAA7F9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256EC-8BEF-4920-80F2-5AD01608F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67" y="2582780"/>
            <a:ext cx="7509734" cy="4225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C4DD6A-F22E-471C-A365-508AF75C43BC}"/>
              </a:ext>
            </a:extLst>
          </p:cNvPr>
          <p:cNvSpPr txBox="1"/>
          <p:nvPr/>
        </p:nvSpPr>
        <p:spPr>
          <a:xfrm>
            <a:off x="8610600" y="3946920"/>
            <a:ext cx="296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Tempel</a:t>
            </a:r>
            <a:r>
              <a:rPr lang="en-US" sz="1800" dirty="0"/>
              <a:t> van </a:t>
            </a:r>
            <a:r>
              <a:rPr lang="en-US" sz="1800" dirty="0" err="1"/>
              <a:t>godin</a:t>
            </a:r>
            <a:r>
              <a:rPr lang="en-US" sz="1800" dirty="0"/>
              <a:t> Artemis</a:t>
            </a:r>
          </a:p>
        </p:txBody>
      </p:sp>
    </p:spTree>
    <p:extLst>
      <p:ext uri="{BB962C8B-B14F-4D97-AF65-F5344CB8AC3E}">
        <p14:creationId xmlns:p14="http://schemas.microsoft.com/office/powerpoint/2010/main" val="325845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5650-0615-4058-925B-D1A9BD5A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81150"/>
            <a:ext cx="4643719" cy="1133336"/>
          </a:xfrm>
        </p:spPr>
        <p:txBody>
          <a:bodyPr/>
          <a:lstStyle/>
          <a:p>
            <a:r>
              <a:rPr lang="en-US" b="1" u="sng" dirty="0"/>
              <a:t>Context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8B36C2-056F-454F-8E7C-AAE64F982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50" y="81150"/>
            <a:ext cx="6776850" cy="6776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AE1B5-2DC0-4E2F-8E04-D1CAA7F9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94162-E3AF-446E-BFC8-C80538AC5FB7}"/>
              </a:ext>
            </a:extLst>
          </p:cNvPr>
          <p:cNvSpPr txBox="1"/>
          <p:nvPr/>
        </p:nvSpPr>
        <p:spPr>
          <a:xfrm>
            <a:off x="470646" y="1748118"/>
            <a:ext cx="45630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Theater van </a:t>
            </a:r>
            <a:r>
              <a:rPr lang="en-US" sz="3200" dirty="0" err="1"/>
              <a:t>Efeze</a:t>
            </a:r>
            <a:r>
              <a:rPr lang="en-US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Ongeveer</a:t>
            </a:r>
            <a:r>
              <a:rPr lang="en-US" sz="3200" dirty="0"/>
              <a:t> 24.000 </a:t>
            </a:r>
            <a:r>
              <a:rPr lang="en-US" sz="3200" dirty="0" err="1"/>
              <a:t>mensen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Politieke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religieuze</a:t>
            </a:r>
            <a:r>
              <a:rPr lang="en-US" sz="3200" dirty="0"/>
              <a:t> </a:t>
            </a:r>
            <a:r>
              <a:rPr lang="en-US" sz="3200" dirty="0" err="1"/>
              <a:t>bijeenkomsten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Volksopstand</a:t>
            </a:r>
            <a:r>
              <a:rPr lang="en-US" sz="3200" dirty="0"/>
              <a:t> </a:t>
            </a:r>
            <a:r>
              <a:rPr lang="en-US" sz="3200" dirty="0" err="1"/>
              <a:t>tegen</a:t>
            </a:r>
            <a:r>
              <a:rPr lang="en-US" sz="3200" dirty="0"/>
              <a:t> Paulus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Etc</a:t>
            </a: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957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CADA-080D-4FA8-A453-5EA75CF0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0006"/>
            <a:ext cx="10515600" cy="1029868"/>
          </a:xfrm>
        </p:spPr>
        <p:txBody>
          <a:bodyPr/>
          <a:lstStyle/>
          <a:p>
            <a:r>
              <a:rPr lang="en-US" b="1" u="sng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46EA-CCC1-4600-8D8D-2E658FAAD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79873"/>
            <a:ext cx="12039600" cy="5536080"/>
          </a:xfrm>
        </p:spPr>
        <p:txBody>
          <a:bodyPr>
            <a:normAutofit/>
          </a:bodyPr>
          <a:lstStyle/>
          <a:p>
            <a:r>
              <a:rPr lang="en-US" sz="3200" dirty="0" err="1"/>
              <a:t>Inwoners</a:t>
            </a:r>
            <a:r>
              <a:rPr lang="en-US" sz="3200" dirty="0"/>
              <a:t> </a:t>
            </a:r>
            <a:r>
              <a:rPr lang="en-US" sz="3200" dirty="0" err="1"/>
              <a:t>waren</a:t>
            </a:r>
            <a:r>
              <a:rPr lang="en-US" sz="3200" dirty="0"/>
              <a:t> </a:t>
            </a:r>
            <a:r>
              <a:rPr lang="en-US" sz="3200" dirty="0" err="1"/>
              <a:t>meer</a:t>
            </a:r>
            <a:r>
              <a:rPr lang="en-US" sz="3200" dirty="0"/>
              <a:t> </a:t>
            </a:r>
            <a:r>
              <a:rPr lang="en-US" sz="3200" dirty="0" err="1"/>
              <a:t>Grieken</a:t>
            </a:r>
            <a:r>
              <a:rPr lang="en-US" sz="3200" dirty="0"/>
              <a:t>, </a:t>
            </a:r>
            <a:r>
              <a:rPr lang="en-US" sz="3200" dirty="0" err="1"/>
              <a:t>Romeinen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kleine</a:t>
            </a:r>
            <a:r>
              <a:rPr lang="en-US" sz="3200" dirty="0"/>
              <a:t> </a:t>
            </a:r>
            <a:r>
              <a:rPr lang="en-US" sz="3200" dirty="0" err="1"/>
              <a:t>groep</a:t>
            </a:r>
            <a:r>
              <a:rPr lang="en-US" sz="3200" dirty="0"/>
              <a:t> </a:t>
            </a:r>
            <a:r>
              <a:rPr lang="en-US" sz="3200" dirty="0" err="1"/>
              <a:t>Joden</a:t>
            </a:r>
            <a:r>
              <a:rPr lang="en-US" sz="3200" dirty="0"/>
              <a:t>. </a:t>
            </a:r>
          </a:p>
          <a:p>
            <a:r>
              <a:rPr lang="en-US" sz="3200" dirty="0"/>
              <a:t>Paulus </a:t>
            </a:r>
            <a:r>
              <a:rPr lang="en-US" sz="3200" dirty="0" err="1"/>
              <a:t>evangeliseerde</a:t>
            </a:r>
            <a:r>
              <a:rPr lang="en-US" sz="3200" dirty="0"/>
              <a:t> in </a:t>
            </a:r>
            <a:r>
              <a:rPr lang="en-US" sz="3200" dirty="0" err="1"/>
              <a:t>Efeze</a:t>
            </a:r>
            <a:r>
              <a:rPr lang="en-US" sz="3200" dirty="0"/>
              <a:t>. </a:t>
            </a:r>
            <a:r>
              <a:rPr lang="en-US" sz="3200" dirty="0" err="1"/>
              <a:t>Velen</a:t>
            </a:r>
            <a:r>
              <a:rPr lang="en-US" sz="3200" dirty="0"/>
              <a:t> </a:t>
            </a:r>
            <a:r>
              <a:rPr lang="en-US" sz="3200" dirty="0" err="1"/>
              <a:t>bekeerden</a:t>
            </a:r>
            <a:r>
              <a:rPr lang="en-US" sz="3200" dirty="0"/>
              <a:t> </a:t>
            </a:r>
            <a:r>
              <a:rPr lang="en-US" sz="3200" dirty="0" err="1"/>
              <a:t>zich</a:t>
            </a:r>
            <a:r>
              <a:rPr lang="en-US" sz="3200" dirty="0"/>
              <a:t>. </a:t>
            </a:r>
          </a:p>
          <a:p>
            <a:r>
              <a:rPr lang="en-US" sz="3200" dirty="0"/>
              <a:t>Er </a:t>
            </a:r>
            <a:r>
              <a:rPr lang="en-US" sz="3200" dirty="0" err="1"/>
              <a:t>ontstond</a:t>
            </a:r>
            <a:r>
              <a:rPr lang="en-US" sz="3200" dirty="0"/>
              <a:t>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christelijke</a:t>
            </a:r>
            <a:r>
              <a:rPr lang="en-US" sz="3200" dirty="0"/>
              <a:t> </a:t>
            </a:r>
            <a:r>
              <a:rPr lang="en-US" sz="3200" dirty="0" err="1"/>
              <a:t>gemeente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Zilversmeden</a:t>
            </a:r>
            <a:r>
              <a:rPr lang="en-US" sz="3200" dirty="0"/>
              <a:t> </a:t>
            </a:r>
            <a:r>
              <a:rPr lang="en-US" sz="3200" dirty="0" err="1"/>
              <a:t>waren</a:t>
            </a:r>
            <a:r>
              <a:rPr lang="en-US" sz="3200" dirty="0"/>
              <a:t> </a:t>
            </a:r>
            <a:r>
              <a:rPr lang="en-US" sz="3200" dirty="0" err="1"/>
              <a:t>woedend</a:t>
            </a:r>
            <a:r>
              <a:rPr lang="en-US" sz="3200" dirty="0"/>
              <a:t>, want de </a:t>
            </a:r>
            <a:r>
              <a:rPr lang="en-US" sz="3200" dirty="0" err="1"/>
              <a:t>handel</a:t>
            </a:r>
            <a:r>
              <a:rPr lang="en-US" sz="3200" dirty="0"/>
              <a:t> in </a:t>
            </a:r>
            <a:r>
              <a:rPr lang="en-US" sz="3200" dirty="0" err="1"/>
              <a:t>beeldjes</a:t>
            </a:r>
            <a:r>
              <a:rPr lang="en-US" sz="3200" dirty="0"/>
              <a:t> van Artemis </a:t>
            </a:r>
            <a:r>
              <a:rPr lang="en-US" sz="3200" dirty="0" err="1"/>
              <a:t>en</a:t>
            </a:r>
            <a:r>
              <a:rPr lang="en-US" sz="3200" dirty="0"/>
              <a:t> de </a:t>
            </a:r>
            <a:r>
              <a:rPr lang="en-US" sz="3200" dirty="0" err="1"/>
              <a:t>tempel</a:t>
            </a:r>
            <a:r>
              <a:rPr lang="en-US" sz="3200" dirty="0"/>
              <a:t>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af</a:t>
            </a:r>
            <a:r>
              <a:rPr lang="en-US" sz="32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3918F-8E30-4806-A4A2-A09152D5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0A23B-6F4E-4C89-9E52-5C84AED8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8403"/>
            <a:ext cx="6221506" cy="34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032F-D702-4232-AF27-FCA7065D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u="sng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461-A6F7-4301-85AC-C20C06AF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3694"/>
            <a:ext cx="11031071" cy="5596031"/>
          </a:xfrm>
        </p:spPr>
        <p:txBody>
          <a:bodyPr>
            <a:normAutofit/>
          </a:bodyPr>
          <a:lstStyle/>
          <a:p>
            <a:r>
              <a:rPr lang="en-US" sz="4000" dirty="0"/>
              <a:t>Paulus </a:t>
            </a:r>
            <a:r>
              <a:rPr lang="en-US" sz="4000" dirty="0" err="1"/>
              <a:t>schreef</a:t>
            </a:r>
            <a:r>
              <a:rPr lang="en-US" sz="4000" dirty="0"/>
              <a:t> in </a:t>
            </a:r>
            <a:r>
              <a:rPr lang="en-US" sz="4000" dirty="0" err="1"/>
              <a:t>hoofdstuk</a:t>
            </a:r>
            <a:r>
              <a:rPr lang="en-US" sz="4000" dirty="0"/>
              <a:t> 4-6 </a:t>
            </a:r>
            <a:r>
              <a:rPr lang="en-US" sz="4000" dirty="0" err="1"/>
              <a:t>meer</a:t>
            </a:r>
            <a:r>
              <a:rPr lang="en-US" sz="4000" dirty="0"/>
              <a:t> over hoe </a:t>
            </a:r>
            <a:r>
              <a:rPr lang="en-US" sz="4000" dirty="0" err="1"/>
              <a:t>volgelingen</a:t>
            </a:r>
            <a:r>
              <a:rPr lang="en-US" sz="4000" dirty="0"/>
              <a:t> van </a:t>
            </a:r>
            <a:r>
              <a:rPr lang="en-US" sz="4000" dirty="0" err="1"/>
              <a:t>Jezus</a:t>
            </a:r>
            <a:r>
              <a:rPr lang="en-US" sz="4000" dirty="0"/>
              <a:t> </a:t>
            </a:r>
            <a:r>
              <a:rPr lang="en-US" sz="4000" dirty="0" err="1"/>
              <a:t>zich</a:t>
            </a:r>
            <a:r>
              <a:rPr lang="en-US" sz="4000" dirty="0"/>
              <a:t> </a:t>
            </a:r>
            <a:r>
              <a:rPr lang="en-US" sz="4000" dirty="0" err="1"/>
              <a:t>moeten</a:t>
            </a:r>
            <a:r>
              <a:rPr lang="en-US" sz="4000" dirty="0"/>
              <a:t> </a:t>
            </a:r>
            <a:r>
              <a:rPr lang="en-US" sz="4000" dirty="0" err="1"/>
              <a:t>gedragen</a:t>
            </a:r>
            <a:r>
              <a:rPr lang="en-US" sz="4000" dirty="0"/>
              <a:t>. </a:t>
            </a:r>
          </a:p>
          <a:p>
            <a:r>
              <a:rPr lang="en-US" sz="4000" dirty="0"/>
              <a:t>Van </a:t>
            </a:r>
            <a:r>
              <a:rPr lang="en-US" sz="4000" dirty="0" err="1"/>
              <a:t>oude</a:t>
            </a:r>
            <a:r>
              <a:rPr lang="en-US" sz="4000" dirty="0"/>
              <a:t> </a:t>
            </a:r>
            <a:r>
              <a:rPr lang="en-US" sz="4000" dirty="0" err="1"/>
              <a:t>mens</a:t>
            </a:r>
            <a:r>
              <a:rPr lang="en-US" sz="4000" dirty="0"/>
              <a:t> </a:t>
            </a:r>
            <a:r>
              <a:rPr lang="en-US" sz="4000" dirty="0" err="1"/>
              <a:t>naar</a:t>
            </a:r>
            <a:r>
              <a:rPr lang="en-US" sz="4000" dirty="0"/>
              <a:t> </a:t>
            </a:r>
            <a:r>
              <a:rPr lang="en-US" sz="4000" dirty="0" err="1"/>
              <a:t>nieuwe</a:t>
            </a:r>
            <a:r>
              <a:rPr lang="en-US" sz="4000" dirty="0"/>
              <a:t> </a:t>
            </a:r>
            <a:r>
              <a:rPr lang="en-US" sz="4000" dirty="0" err="1"/>
              <a:t>mens</a:t>
            </a:r>
            <a:r>
              <a:rPr lang="en-US" sz="4000" dirty="0"/>
              <a:t>. </a:t>
            </a:r>
          </a:p>
          <a:p>
            <a:r>
              <a:rPr lang="en-US" sz="4000" dirty="0" err="1"/>
              <a:t>Hij</a:t>
            </a:r>
            <a:r>
              <a:rPr lang="en-US" sz="4000" dirty="0"/>
              <a:t> </a:t>
            </a:r>
            <a:r>
              <a:rPr lang="en-US" sz="4000" dirty="0" err="1"/>
              <a:t>gaat</a:t>
            </a:r>
            <a:r>
              <a:rPr lang="en-US" sz="4000" dirty="0"/>
              <a:t> over tot </a:t>
            </a:r>
            <a:r>
              <a:rPr lang="en-US" sz="4000" dirty="0" err="1"/>
              <a:t>christelijk</a:t>
            </a:r>
            <a:r>
              <a:rPr lang="en-US" sz="4000" dirty="0"/>
              <a:t> </a:t>
            </a:r>
            <a:r>
              <a:rPr lang="en-US" sz="4000" dirty="0" err="1"/>
              <a:t>huishouden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relaties</a:t>
            </a:r>
            <a:r>
              <a:rPr lang="en-US" sz="40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Man </a:t>
            </a:r>
            <a:r>
              <a:rPr lang="en-US" sz="3600" dirty="0" err="1"/>
              <a:t>en</a:t>
            </a:r>
            <a:r>
              <a:rPr lang="en-US" sz="3600" dirty="0"/>
              <a:t> vrouw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err="1"/>
              <a:t>Ouders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kinderen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Slaven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heren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400" b="1" dirty="0" err="1"/>
              <a:t>Efeziers</a:t>
            </a:r>
            <a:r>
              <a:rPr lang="en-US" sz="4400" b="1" dirty="0"/>
              <a:t> 6:4 </a:t>
            </a:r>
            <a:r>
              <a:rPr lang="en-US" sz="4400" b="1" dirty="0" err="1"/>
              <a:t>specifiek</a:t>
            </a:r>
            <a:r>
              <a:rPr lang="en-US" sz="4400" b="1" dirty="0"/>
              <a:t> </a:t>
            </a:r>
            <a:r>
              <a:rPr lang="en-US" sz="4400" b="1" dirty="0" err="1"/>
              <a:t>gericht</a:t>
            </a:r>
            <a:r>
              <a:rPr lang="en-US" sz="4400" b="1" dirty="0"/>
              <a:t> </a:t>
            </a:r>
            <a:r>
              <a:rPr lang="en-US" sz="4400" b="1" dirty="0" err="1"/>
              <a:t>naar</a:t>
            </a:r>
            <a:r>
              <a:rPr lang="en-US" sz="4400" b="1" dirty="0"/>
              <a:t> de </a:t>
            </a:r>
            <a:r>
              <a:rPr lang="en-US" sz="4400" b="1" dirty="0" err="1"/>
              <a:t>vaders</a:t>
            </a:r>
            <a:endParaRPr lang="en-US" sz="4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3B7E4-6B9F-4408-A95B-07DD1A7D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9F81-1B29-44DF-84EF-5661C82D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1909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Vader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FE4B-3A1C-4E04-8EB5-1B6F1724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2" y="1344659"/>
            <a:ext cx="11674288" cy="5208542"/>
          </a:xfrm>
        </p:spPr>
        <p:txBody>
          <a:bodyPr>
            <a:normAutofit/>
          </a:bodyPr>
          <a:lstStyle/>
          <a:p>
            <a:r>
              <a:rPr lang="en-US" sz="5400" dirty="0" err="1"/>
              <a:t>Definitie</a:t>
            </a:r>
            <a:r>
              <a:rPr lang="en-US" sz="5400" dirty="0"/>
              <a:t>: man met </a:t>
            </a:r>
            <a:r>
              <a:rPr lang="en-US" sz="5400" dirty="0" err="1"/>
              <a:t>een</a:t>
            </a:r>
            <a:r>
              <a:rPr lang="en-US" sz="5400" dirty="0"/>
              <a:t> </a:t>
            </a:r>
            <a:r>
              <a:rPr lang="en-US" sz="5400" dirty="0" err="1"/>
              <a:t>nageslacht</a:t>
            </a:r>
            <a:r>
              <a:rPr lang="en-US" sz="5400" dirty="0"/>
              <a:t>; </a:t>
            </a:r>
          </a:p>
          <a:p>
            <a:pPr marL="0" indent="0">
              <a:buNone/>
            </a:pPr>
            <a:r>
              <a:rPr lang="en-US" sz="5400" dirty="0"/>
              <a:t>  man die </a:t>
            </a:r>
            <a:r>
              <a:rPr lang="en-US" sz="5400" dirty="0" err="1"/>
              <a:t>een</a:t>
            </a:r>
            <a:r>
              <a:rPr lang="en-US" sz="5400" dirty="0"/>
              <a:t> kind </a:t>
            </a:r>
            <a:r>
              <a:rPr lang="en-US" sz="5400" dirty="0" err="1"/>
              <a:t>heeft</a:t>
            </a:r>
            <a:r>
              <a:rPr lang="en-US" sz="5400" dirty="0"/>
              <a:t> </a:t>
            </a:r>
            <a:r>
              <a:rPr lang="en-US" sz="5400" dirty="0" err="1"/>
              <a:t>verwekt</a:t>
            </a:r>
            <a:r>
              <a:rPr lang="en-US" sz="5400" dirty="0"/>
              <a:t>. </a:t>
            </a:r>
          </a:p>
          <a:p>
            <a:r>
              <a:rPr lang="en-US" sz="5400" dirty="0"/>
              <a:t>Vader </a:t>
            </a:r>
            <a:r>
              <a:rPr lang="en-US" sz="5400" dirty="0" err="1"/>
              <a:t>kan</a:t>
            </a:r>
            <a:r>
              <a:rPr lang="en-US" sz="5400" dirty="0"/>
              <a:t> 2 </a:t>
            </a:r>
            <a:r>
              <a:rPr lang="en-US" sz="5400" dirty="0" err="1"/>
              <a:t>dimensies</a:t>
            </a:r>
            <a:r>
              <a:rPr lang="en-US" sz="5400" dirty="0"/>
              <a:t> </a:t>
            </a:r>
            <a:r>
              <a:rPr lang="en-US" sz="5400" dirty="0" err="1"/>
              <a:t>omvatten</a:t>
            </a:r>
            <a:r>
              <a:rPr lang="en-US" sz="5400" dirty="0"/>
              <a:t>:</a:t>
            </a:r>
          </a:p>
          <a:p>
            <a:pPr marL="0" indent="0">
              <a:buNone/>
            </a:pPr>
            <a:r>
              <a:rPr lang="en-US" sz="5400" dirty="0"/>
              <a:t>1. </a:t>
            </a:r>
            <a:r>
              <a:rPr lang="en-US" sz="5400" dirty="0" err="1"/>
              <a:t>biologische</a:t>
            </a:r>
            <a:r>
              <a:rPr lang="en-US" sz="5400" dirty="0"/>
              <a:t> band (</a:t>
            </a:r>
            <a:r>
              <a:rPr lang="en-US" sz="5400" dirty="0" err="1"/>
              <a:t>erfelijk</a:t>
            </a:r>
            <a:r>
              <a:rPr lang="en-US" sz="5400" dirty="0"/>
              <a:t>)</a:t>
            </a:r>
          </a:p>
          <a:p>
            <a:pPr marL="0" indent="0">
              <a:buNone/>
            </a:pPr>
            <a:r>
              <a:rPr lang="en-US" sz="5400" dirty="0"/>
              <a:t>2. </a:t>
            </a:r>
            <a:r>
              <a:rPr lang="en-US" sz="5400" dirty="0" err="1"/>
              <a:t>relationele</a:t>
            </a:r>
            <a:r>
              <a:rPr lang="en-US" sz="5400" dirty="0"/>
              <a:t> band (</a:t>
            </a:r>
            <a:r>
              <a:rPr lang="en-US" sz="5400" dirty="0" err="1"/>
              <a:t>opvoeding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emotionele</a:t>
            </a:r>
            <a:r>
              <a:rPr lang="en-US" sz="5400" dirty="0"/>
              <a:t> </a:t>
            </a:r>
            <a:r>
              <a:rPr lang="en-US" sz="5400" dirty="0" err="1"/>
              <a:t>verbinding</a:t>
            </a:r>
            <a:r>
              <a:rPr lang="en-US" sz="5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7B4E0-3927-4306-B483-A72947E6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581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Bemoedigingswoord  Vaderdag</vt:lpstr>
      <vt:lpstr>Vaderdag!</vt:lpstr>
      <vt:lpstr>Belang van vaderschap in de Bijbel</vt:lpstr>
      <vt:lpstr>Belang van vaderschap in de Bijbel</vt:lpstr>
      <vt:lpstr>Context</vt:lpstr>
      <vt:lpstr>Context</vt:lpstr>
      <vt:lpstr>Context</vt:lpstr>
      <vt:lpstr>Context</vt:lpstr>
      <vt:lpstr>Vader</vt:lpstr>
      <vt:lpstr>Verbittert uw kinderen NIET</vt:lpstr>
      <vt:lpstr>MAAR voedt hen op in de tucht en in de terechtwijzing des Heren</vt:lpstr>
      <vt:lpstr>Hoe voedt je hen op in de leer van de Heer?</vt:lpstr>
      <vt:lpstr>PowerPoint Presentation</vt:lpstr>
      <vt:lpstr>Fysieke en mentale gezondheid </vt:lpstr>
      <vt:lpstr>Conclusie</vt:lpstr>
      <vt:lpstr>God zegene 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Bemoedigingswoord  Vaderdag</dc:title>
  <dc:creator>Cindyrella Kartoredjo</dc:creator>
  <cp:lastModifiedBy>Cindyrella Kartoredjo</cp:lastModifiedBy>
  <cp:revision>8</cp:revision>
  <dcterms:created xsi:type="dcterms:W3CDTF">2026-06-20T14:09:29Z</dcterms:created>
  <dcterms:modified xsi:type="dcterms:W3CDTF">2026-06-22T02:42:21Z</dcterms:modified>
</cp:coreProperties>
</file>